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386" r:id="rId3"/>
    <p:sldId id="402" r:id="rId4"/>
    <p:sldId id="392" r:id="rId5"/>
    <p:sldId id="395" r:id="rId6"/>
    <p:sldId id="408" r:id="rId7"/>
    <p:sldId id="409" r:id="rId8"/>
    <p:sldId id="441" r:id="rId9"/>
    <p:sldId id="420" r:id="rId10"/>
    <p:sldId id="421" r:id="rId11"/>
    <p:sldId id="422" r:id="rId12"/>
    <p:sldId id="440" r:id="rId13"/>
    <p:sldId id="442" r:id="rId14"/>
    <p:sldId id="443" r:id="rId15"/>
    <p:sldId id="444" r:id="rId16"/>
    <p:sldId id="445" r:id="rId17"/>
    <p:sldId id="411" r:id="rId18"/>
    <p:sldId id="412" r:id="rId19"/>
    <p:sldId id="413" r:id="rId20"/>
    <p:sldId id="419" r:id="rId21"/>
    <p:sldId id="415" r:id="rId22"/>
    <p:sldId id="416" r:id="rId23"/>
    <p:sldId id="423" r:id="rId24"/>
    <p:sldId id="426" r:id="rId25"/>
    <p:sldId id="424" r:id="rId26"/>
    <p:sldId id="427" r:id="rId27"/>
    <p:sldId id="428" r:id="rId28"/>
    <p:sldId id="429" r:id="rId29"/>
    <p:sldId id="430" r:id="rId30"/>
    <p:sldId id="431" r:id="rId31"/>
    <p:sldId id="432" r:id="rId32"/>
    <p:sldId id="433" r:id="rId33"/>
    <p:sldId id="434" r:id="rId34"/>
    <p:sldId id="435" r:id="rId35"/>
    <p:sldId id="436" r:id="rId36"/>
    <p:sldId id="437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71916" autoAdjust="0"/>
  </p:normalViewPr>
  <p:slideViewPr>
    <p:cSldViewPr snapToObjects="1">
      <p:cViewPr varScale="1">
        <p:scale>
          <a:sx n="69" d="100"/>
          <a:sy n="69" d="100"/>
        </p:scale>
        <p:origin x="2256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6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6" y="912114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9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3" y="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3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75" tIns="48288" rIns="96575" bIns="4828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7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395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2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6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91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/>
              <a:t> g = </a:t>
            </a:r>
            <a:r>
              <a:rPr lang="en-US" sz="1300" dirty="0" err="1"/>
              <a:t>AdjancencyListGraph</a:t>
            </a:r>
            <a:r>
              <a:rPr lang="en-US" sz="1300" dirty="0"/>
              <a:t>(</a:t>
            </a:r>
          </a:p>
          <a:p>
            <a:r>
              <a:rPr lang="en-US" sz="1300" dirty="0"/>
              <a:t>            [[1, [(2, 4),(3, 2), (5, 3)]],</a:t>
            </a:r>
          </a:p>
          <a:p>
            <a:r>
              <a:rPr lang="en-US" sz="1300" dirty="0"/>
              <a:t>             [2, [(1, 4), (4, 5)]],</a:t>
            </a:r>
          </a:p>
          <a:p>
            <a:r>
              <a:rPr lang="en-US" sz="1300" dirty="0"/>
              <a:t>             [3, [(1, 2), (5, 6), (4, 1), (6,3)]],</a:t>
            </a:r>
          </a:p>
          <a:p>
            <a:r>
              <a:rPr lang="en-US" sz="1300" dirty="0"/>
              <a:t>             [4, [(2, 5), (6,6), (3,1)]],</a:t>
            </a:r>
          </a:p>
          <a:p>
            <a:r>
              <a:rPr lang="en-US" sz="1300" dirty="0"/>
              <a:t>             [5, [(1, 3), (3,6), (6,2)]],</a:t>
            </a:r>
          </a:p>
          <a:p>
            <a:r>
              <a:rPr lang="en-US" sz="1300" dirty="0"/>
              <a:t>             [6, [(5, 2), (3, 3), (4, 6)]]</a:t>
            </a:r>
          </a:p>
          <a:p>
            <a:r>
              <a:rPr lang="en-US" sz="1300" dirty="0"/>
              <a:t>             ])</a:t>
            </a:r>
          </a:p>
          <a:p>
            <a:endParaRPr lang="en-US" sz="1300" dirty="0"/>
          </a:p>
          <a:p>
            <a:r>
              <a:rPr lang="en-US" dirty="0" smtClean="0"/>
              <a:t>Show</a:t>
            </a:r>
            <a:r>
              <a:rPr lang="en-US" baseline="0" dirty="0" smtClean="0"/>
              <a:t> an example of what the parent array looks like.  Draw a rootless tree on the board, number the vertices, pick a start vertex and show parent array contents.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many total calls to inner loop execute altogether?   Answer 2*|E| + |V|.  </a:t>
            </a:r>
          </a:p>
          <a:p>
            <a:r>
              <a:rPr lang="en-US" baseline="0" dirty="0" smtClean="0"/>
              <a:t>What is maximum  time for a single execution of the inner loop?   Answer log V</a:t>
            </a:r>
          </a:p>
          <a:p>
            <a:r>
              <a:rPr lang="en-US" baseline="0" dirty="0" smtClean="0"/>
              <a:t>Total time is Theta((|E| + |V|) log |V|) = Theta(|E| log |V|)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7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0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16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05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89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342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2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590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183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81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12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</a:p>
          <a:p>
            <a:endParaRPr lang="en-US" baseline="0" dirty="0" smtClean="0"/>
          </a:p>
          <a:p>
            <a:pPr defTabSz="474184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74184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74184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74184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pPr defTabSz="474184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74184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086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263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pPr defTabSz="474184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makeset2(i):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parent[i] = i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height[i] = 0</a:t>
            </a:r>
          </a:p>
          <a:p>
            <a:endParaRPr lang="en-US" dirty="0" smtClean="0"/>
          </a:p>
          <a:p>
            <a:pPr defTabSz="474184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height[i] &lt; height[j]):  		   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parent[i] = j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height[i] &gt; height[j]: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 		parent[j] = i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  	parent[i] = j</a:t>
            </a:r>
          </a:p>
          <a:p>
            <a:pPr defTabSz="474184"/>
            <a:r>
              <a:rPr lang="en-US" dirty="0">
                <a:latin typeface="Courier New" pitchFamily="49" charset="0"/>
                <a:cs typeface="Courier New" pitchFamily="49" charset="0"/>
              </a:rPr>
              <a:t>  		height[j] = height[j]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106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sz="1300" dirty="0">
                <a:sym typeface="Symbol" pitchFamily="18" charset="2"/>
              </a:rPr>
              <a:t></a:t>
            </a:r>
            <a:r>
              <a:rPr lang="en-US" sz="1300" dirty="0" err="1"/>
              <a:t>lg</a:t>
            </a:r>
            <a:r>
              <a:rPr lang="en-US" sz="1300" dirty="0"/>
              <a:t> p</a:t>
            </a:r>
            <a:r>
              <a:rPr lang="en-US" sz="1300" dirty="0">
                <a:sym typeface="Symbol" pitchFamily="18" charset="2"/>
              </a:rPr>
              <a:t>.</a:t>
            </a:r>
          </a:p>
          <a:p>
            <a:r>
              <a:rPr lang="en-US" sz="1300" dirty="0">
                <a:sym typeface="Symbol" pitchFamily="18" charset="2"/>
              </a:rPr>
              <a:t>Since k &gt; 1, T must be the union of two trees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1: height of T is max {h1, h2} &lt;= max {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1</a:t>
            </a:r>
            <a:r>
              <a:rPr lang="en-US" sz="1300" dirty="0">
                <a:sym typeface="Symbol" pitchFamily="18" charset="2"/>
              </a:rPr>
              <a:t>,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} &lt;=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2: 1 + h2 &lt;= 1 +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&lt;= 1 + </a:t>
            </a:r>
            <a:r>
              <a:rPr lang="en-US" sz="1300" dirty="0" err="1"/>
              <a:t>lg</a:t>
            </a:r>
            <a:r>
              <a:rPr lang="en-US" sz="1300" dirty="0"/>
              <a:t> k/2</a:t>
            </a:r>
            <a:r>
              <a:rPr lang="en-US" sz="1300" dirty="0">
                <a:sym typeface="Symbol" pitchFamily="18" charset="2"/>
              </a:rPr>
              <a:t> = 1 + </a:t>
            </a:r>
            <a:r>
              <a:rPr lang="en-US" sz="1300" dirty="0" err="1"/>
              <a:t>lg</a:t>
            </a:r>
            <a:r>
              <a:rPr lang="en-US" sz="1300" dirty="0"/>
              <a:t> k - 1</a:t>
            </a:r>
            <a:r>
              <a:rPr lang="en-US" sz="1300" dirty="0">
                <a:sym typeface="Symbol" pitchFamily="18" charset="2"/>
              </a:rPr>
              <a:t> 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458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475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04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4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938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650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06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1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 not do this in 201310, it was in HW 13 </a:t>
            </a:r>
            <a:r>
              <a:rPr lang="en-US" dirty="0" err="1" smtClean="0"/>
              <a:t>instread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82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26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22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44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26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9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Kruskal proof recap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Prim Data Structures and detailed algorithm.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smtClean="0"/>
              <a:t>Indirect </a:t>
            </a:r>
            <a:r>
              <a:rPr lang="en-US" dirty="0" err="1" smtClean="0"/>
              <a:t>minheap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element</a:t>
            </a:r>
          </a:p>
          <a:p>
            <a:pPr lvl="1"/>
            <a:r>
              <a:rPr lang="en-US" dirty="0" smtClean="0"/>
              <a:t>We also want to quickly find an element in the heap</a:t>
            </a:r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these keys  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352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Min 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707267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the</a:t>
                      </a:r>
                      <a:r>
                        <a:rPr lang="en-US" sz="2400" baseline="0" dirty="0" smtClean="0"/>
                        <a:t> (location in key[ ] of the)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27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Indirect </a:t>
            </a:r>
            <a:r>
              <a:rPr lang="en-US" dirty="0" err="1" smtClean="0"/>
              <a:t>MinHeap</a:t>
            </a:r>
            <a:r>
              <a:rPr lang="en-US" dirty="0" smtClean="0"/>
              <a:t>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4196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outof</a:t>
            </a:r>
            <a:r>
              <a:rPr lang="en-US" sz="2800" dirty="0" smtClean="0"/>
              <a:t>[i] tells us which key is in location i in the heap</a:t>
            </a:r>
          </a:p>
          <a:p>
            <a:r>
              <a:rPr lang="en-US" sz="2800" dirty="0" smtClean="0"/>
              <a:t>into[j] tells us where in the heap key[j] resides</a:t>
            </a:r>
          </a:p>
          <a:p>
            <a:r>
              <a:rPr lang="en-US" sz="2800" dirty="0" smtClean="0"/>
              <a:t>into[</a:t>
            </a:r>
            <a:r>
              <a:rPr lang="en-US" sz="2800" dirty="0" err="1" smtClean="0"/>
              <a:t>outof</a:t>
            </a:r>
            <a:r>
              <a:rPr lang="en-US" sz="2800" dirty="0" smtClean="0"/>
              <a:t>[i]] = i, and </a:t>
            </a:r>
            <a:r>
              <a:rPr lang="en-US" sz="2800" dirty="0" err="1" smtClean="0"/>
              <a:t>outof</a:t>
            </a:r>
            <a:r>
              <a:rPr lang="en-US" sz="2800" dirty="0" smtClean="0"/>
              <a:t>[into[j]] = j.</a:t>
            </a:r>
          </a:p>
          <a:p>
            <a:r>
              <a:rPr lang="en-US" sz="2800" dirty="0" smtClean="0"/>
              <a:t>To swap the 15 and 63 (not that we'd want to do this):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temp     =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 =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 = temp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temp           =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[2]]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[2]] =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[4]]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into[</a:t>
            </a:r>
            <a:r>
              <a:rPr lang="en-US" sz="2200" b="1" dirty="0" err="1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outof</a:t>
            </a:r>
            <a:r>
              <a:rPr lang="en-US" sz="22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[4]] = temp</a:t>
            </a:r>
            <a:endParaRPr lang="en-US" sz="2200" b="1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133" y="651641"/>
            <a:ext cx="4778060" cy="1600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781800" y="7620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Draw the tree diagram of the heap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7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8915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9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110" y="940676"/>
            <a:ext cx="8202706" cy="533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68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14" y="1066800"/>
            <a:ext cx="770192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0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class, part 4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06517"/>
            <a:ext cx="8070238" cy="549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4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22" y="533400"/>
            <a:ext cx="8915400" cy="46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dirty="0" smtClean="0"/>
              <a:t>Prim Algorithm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000480"/>
            <a:ext cx="5638800" cy="178132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3841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AdjacencyListGraph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399"/>
            <a:ext cx="8229600" cy="5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040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indirect heap.  We keep the keys in place in an array, and use another array, "</a:t>
            </a:r>
            <a:r>
              <a:rPr lang="en-US" dirty="0" err="1" smtClean="0"/>
              <a:t>outof</a:t>
            </a:r>
            <a:r>
              <a:rPr lang="en-US" dirty="0" smtClean="0"/>
              <a:t>", to hold the positions of these keys within the heap.</a:t>
            </a:r>
          </a:p>
          <a:p>
            <a:r>
              <a:rPr lang="en-US" dirty="0" smtClean="0"/>
              <a:t>To make lookup faster, another array, "into" tells where to find an element in the heap.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= into[j]   </a:t>
            </a:r>
            <a:r>
              <a:rPr lang="en-US" dirty="0" err="1" smtClean="0"/>
              <a:t>iff</a:t>
            </a:r>
            <a:r>
              <a:rPr lang="en-US" dirty="0" smtClean="0"/>
              <a:t>    j = out of[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r>
              <a:rPr lang="en-US" dirty="0" smtClean="0"/>
              <a:t>Picture shows it for a </a:t>
            </a:r>
            <a:r>
              <a:rPr lang="en-US" dirty="0" err="1" smtClean="0"/>
              <a:t>maxHeap</a:t>
            </a:r>
            <a:r>
              <a:rPr lang="en-US" dirty="0" smtClean="0"/>
              <a:t>, but the idea is the same:</a:t>
            </a:r>
            <a:endParaRPr lang="en-US" dirty="0"/>
          </a:p>
        </p:txBody>
      </p:sp>
      <p:pic>
        <p:nvPicPr>
          <p:cNvPr id="4" name="Picture 4" descr="scan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03625"/>
            <a:ext cx="7086600" cy="3254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348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 smtClean="0"/>
              <a:t>Recap: MST 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09934"/>
            <a:ext cx="8534400" cy="502920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</a:t>
            </a:r>
            <a:r>
              <a:rPr lang="en-US" sz="3600" dirty="0" smtClean="0"/>
              <a:t>Let G be a weighted connected graph with a MST T; </a:t>
            </a:r>
            <a:br>
              <a:rPr lang="en-US" sz="3600" dirty="0" smtClean="0"/>
            </a:br>
            <a:r>
              <a:rPr lang="en-US" sz="3600" dirty="0" smtClean="0"/>
              <a:t>let G</a:t>
            </a:r>
            <a:r>
              <a:rPr lang="en-US" sz="3600" dirty="0" smtClean="0">
                <a:cs typeface="Arial" charset="0"/>
              </a:rPr>
              <a:t>′</a:t>
            </a:r>
            <a:r>
              <a:rPr lang="en-US" sz="3600" dirty="0" smtClean="0"/>
              <a:t> be any </a:t>
            </a:r>
            <a:r>
              <a:rPr lang="en-US" sz="3600" dirty="0" err="1" smtClean="0"/>
              <a:t>subgraph</a:t>
            </a:r>
            <a:r>
              <a:rPr lang="en-US" sz="3600" dirty="0" smtClean="0"/>
              <a:t> of T, and let C be any connected component of G</a:t>
            </a:r>
            <a:r>
              <a:rPr lang="en-US" sz="3600" dirty="0" smtClean="0">
                <a:cs typeface="Arial" charset="0"/>
              </a:rPr>
              <a:t>′</a:t>
            </a:r>
            <a:r>
              <a:rPr lang="en-US" sz="3600" dirty="0" smtClean="0"/>
              <a:t>.  </a:t>
            </a:r>
            <a:br>
              <a:rPr lang="en-US" sz="3600" dirty="0" smtClean="0"/>
            </a:br>
            <a:r>
              <a:rPr lang="en-US" sz="3600" dirty="0" smtClean="0"/>
              <a:t>If we add to C an edge </a:t>
            </a:r>
            <a:r>
              <a:rPr lang="en-US" sz="3600" i="1" dirty="0" smtClean="0"/>
              <a:t>e=(</a:t>
            </a:r>
            <a:r>
              <a:rPr lang="en-US" sz="3600" i="1" dirty="0" err="1" smtClean="0"/>
              <a:t>v,w</a:t>
            </a:r>
            <a:r>
              <a:rPr lang="en-US" sz="3600" i="1" dirty="0" smtClean="0"/>
              <a:t>)</a:t>
            </a:r>
            <a:r>
              <a:rPr lang="en-US" sz="3600" dirty="0" smtClean="0"/>
              <a:t> that has minimum-weight among all edges that have one vertex in C and the other vertex not in C, </a:t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  then G has an MST that contains the union of G</a:t>
            </a:r>
            <a:r>
              <a:rPr lang="en-US" sz="3600" dirty="0" smtClean="0">
                <a:solidFill>
                  <a:srgbClr val="FF0000"/>
                </a:solidFill>
                <a:cs typeface="Arial" charset="0"/>
              </a:rPr>
              <a:t>′</a:t>
            </a:r>
            <a:r>
              <a:rPr lang="en-US" sz="3600" dirty="0" smtClean="0">
                <a:solidFill>
                  <a:srgbClr val="FF0000"/>
                </a:solidFill>
              </a:rPr>
              <a:t> and </a:t>
            </a:r>
            <a:r>
              <a:rPr lang="en-US" sz="3600" i="1" dirty="0" smtClean="0">
                <a:solidFill>
                  <a:srgbClr val="FF0000"/>
                </a:solidFill>
              </a:rPr>
              <a:t>e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[WLOG v is the vertex of e that is in C, and w is not in C]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9600" y="5939135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Proof</a:t>
            </a:r>
            <a:r>
              <a:rPr lang="en-US" sz="2400" b="1" dirty="0" smtClean="0"/>
              <a:t>:  We did it last time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6956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0" y="228600"/>
            <a:ext cx="2286001" cy="31242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1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096000" y="3429000"/>
            <a:ext cx="3048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000" dirty="0" smtClean="0"/>
              <a:t>We will not discuss the details in class; the code is mainly here so we can look at it and see that the running times for the various methods are as advertised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589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942" y="743356"/>
            <a:ext cx="8479857" cy="488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69663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NOTE: delete could be simpler, but I kept pointers to the deleted nodes around, to make it easy to implement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heapsort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later.  N calls to delete()  leave the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outof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array in indirect reverse sorted order.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3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14400"/>
            <a:ext cx="7772400" cy="55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6683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 smtClean="0"/>
              <a:t>Preview: Data </a:t>
            </a:r>
            <a:r>
              <a:rPr lang="en-US" sz="4000" dirty="0"/>
              <a:t>Structures for Kruskal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creates a singleton set containing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r>
              <a:rPr lang="en-US" dirty="0" smtClean="0"/>
              <a:t>returns a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dirty="0" err="1" smtClean="0"/>
              <a:t>findset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== </a:t>
            </a:r>
            <a:r>
              <a:rPr lang="en-US" dirty="0" err="1" smtClean="0"/>
              <a:t>findset</a:t>
            </a:r>
            <a:r>
              <a:rPr lang="en-US" dirty="0" smtClean="0"/>
              <a:t>(j)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union(i, j): </a:t>
            </a:r>
            <a:r>
              <a:rPr lang="en-US" dirty="0" smtClean="0"/>
              <a:t>merges the subsets containing i and j into a single subset.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405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/>
              <a:t>union(4, 6)</a:t>
            </a:r>
          </a:p>
          <a:p>
            <a:r>
              <a:rPr lang="en-US" sz="2400"/>
              <a:t>union (1,3)</a:t>
            </a:r>
          </a:p>
          <a:p>
            <a:r>
              <a:rPr lang="en-US" sz="2400"/>
              <a:t>union(4, 5)</a:t>
            </a:r>
          </a:p>
          <a:p>
            <a:r>
              <a:rPr lang="en-US" sz="2400"/>
              <a:t>findset(2)</a:t>
            </a:r>
          </a:p>
          <a:p>
            <a:r>
              <a:rPr lang="en-US" sz="2400"/>
              <a:t>findset(5)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  <p:extLst>
      <p:ext uri="{BB962C8B-B14F-4D97-AF65-F5344CB8AC3E}">
        <p14:creationId xmlns:p14="http://schemas.microsoft.com/office/powerpoint/2010/main" val="14264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= 1..n: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i, count, tree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tree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tree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899160"/>
            <a:ext cx="2590800" cy="267765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can we say about efficiency of this algorithm (in terms of |V| and |E|)?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687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/>
              <a:t>Set 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1625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18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35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266714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 smtClean="0"/>
              <a:t>mergetrees</a:t>
            </a: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356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Kruskal’s </a:t>
            </a:r>
            <a:r>
              <a:rPr lang="en-US" dirty="0"/>
              <a:t>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MST:</a:t>
            </a:r>
          </a:p>
          <a:p>
            <a:r>
              <a:rPr lang="en-US" dirty="0"/>
              <a:t>Start with a graph containing all of G’s n vertices 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one </a:t>
            </a:r>
            <a:r>
              <a:rPr lang="en-US" dirty="0" smtClean="0"/>
              <a:t>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Does this algorithm produce an MST for G?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 say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≤ …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26120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141034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50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7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smtClean="0">
                <a:latin typeface="Calibri"/>
              </a:rPr>
              <a:t>Algorithms </a:t>
            </a:r>
            <a:r>
              <a:rPr lang="en-US" sz="2600" dirty="0" smtClean="0">
                <a:latin typeface="Calibri"/>
              </a:rPr>
              <a:t>by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493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7467600" cy="715962"/>
          </a:xfrm>
        </p:spPr>
        <p:txBody>
          <a:bodyPr/>
          <a:lstStyle/>
          <a:p>
            <a:r>
              <a:rPr lang="en-US" sz="4000" dirty="0"/>
              <a:t>Does </a:t>
            </a:r>
            <a:r>
              <a:rPr lang="en-US" sz="4000" dirty="0" err="1"/>
              <a:t>Kruskal</a:t>
            </a:r>
            <a:r>
              <a:rPr lang="en-US" sz="4000" dirty="0"/>
              <a:t> </a:t>
            </a:r>
            <a:r>
              <a:rPr lang="en-US" sz="4000" dirty="0" smtClean="0"/>
              <a:t>produce a </a:t>
            </a:r>
            <a:r>
              <a:rPr lang="en-US" sz="4000" dirty="0"/>
              <a:t>MST?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01000" cy="5486400"/>
          </a:xfrm>
        </p:spPr>
        <p:txBody>
          <a:bodyPr/>
          <a:lstStyle/>
          <a:p>
            <a:r>
              <a:rPr lang="en-US" sz="2800" dirty="0"/>
              <a:t>Claim:  </a:t>
            </a:r>
            <a:r>
              <a:rPr lang="en-US" sz="2800" dirty="0" smtClean="0"/>
              <a:t>After  </a:t>
            </a:r>
            <a:r>
              <a:rPr lang="en-US" sz="2800" dirty="0"/>
              <a:t>every step of Kruskal’s algorithm, we have a set of edges that is part of an </a:t>
            </a:r>
            <a:r>
              <a:rPr lang="en-US" sz="2800" dirty="0" smtClean="0"/>
              <a:t>MST</a:t>
            </a:r>
            <a:endParaRPr lang="en-US" sz="2800" dirty="0"/>
          </a:p>
          <a:p>
            <a:r>
              <a:rPr lang="en-US" sz="2800" dirty="0"/>
              <a:t>Base case …</a:t>
            </a:r>
          </a:p>
          <a:p>
            <a:r>
              <a:rPr lang="en-US" sz="2800" dirty="0" smtClean="0"/>
              <a:t>Induction step: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Induction Assumption: before adding an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We must show that after adding the next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Suppose that the most recently added edge is e = (v, w).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Let C be the component (of the “before adding e” MST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) that contains v 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Note that there must be such a component and that it is unique.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Are all  of the conditions of MST lemma met?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Thus the new graph is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 of G</a:t>
            </a: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4114800" y="2057400"/>
            <a:ext cx="4643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Work on the quiz questions with one or two other students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792162"/>
          </a:xfrm>
        </p:spPr>
        <p:txBody>
          <a:bodyPr/>
          <a:lstStyle/>
          <a:p>
            <a:r>
              <a:rPr lang="en-US" sz="4000"/>
              <a:t>Does Prim produce an MST?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Proof similar to </a:t>
            </a:r>
            <a:r>
              <a:rPr lang="en-US" dirty="0" err="1"/>
              <a:t>Kruskal</a:t>
            </a:r>
            <a:r>
              <a:rPr lang="en-US" dirty="0"/>
              <a:t>.</a:t>
            </a:r>
          </a:p>
          <a:p>
            <a:r>
              <a:rPr lang="en-US" dirty="0" smtClean="0"/>
              <a:t>It's done in the textbook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subgraph of G.    </a:t>
            </a:r>
            <a:r>
              <a:rPr lang="en-US" b="1" dirty="0">
                <a:solidFill>
                  <a:srgbClr val="FF0000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simple idea; but how to do it efficiently?</a:t>
            </a:r>
          </a:p>
          <a:p>
            <a:pPr marL="457200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/>
            </a:r>
            <a:br>
              <a:rPr lang="en-US" sz="1800" b="1" dirty="0" smtClean="0">
                <a:solidFill>
                  <a:srgbClr val="FF0000"/>
                </a:solidFill>
              </a:rPr>
            </a:br>
            <a:r>
              <a:rPr lang="en-US" sz="1800" b="1" dirty="0" smtClean="0">
                <a:solidFill>
                  <a:srgbClr val="0000FF"/>
                </a:solidFill>
              </a:rPr>
              <a:t>Many ideas in my presentation are from Johnsonbaugh, </a:t>
            </a:r>
            <a:r>
              <a:rPr lang="en-US" sz="1800" b="1" i="1" dirty="0" smtClean="0">
                <a:solidFill>
                  <a:srgbClr val="0000FF"/>
                </a:solidFill>
              </a:rPr>
              <a:t>Algorithms</a:t>
            </a:r>
            <a:r>
              <a:rPr lang="en-US" sz="1800" b="1" dirty="0" smtClean="0">
                <a:solidFill>
                  <a:srgbClr val="0000FF"/>
                </a:solidFill>
              </a:rPr>
              <a:t>, </a:t>
            </a:r>
            <a:br>
              <a:rPr lang="en-US" sz="1800" b="1" dirty="0" smtClean="0">
                <a:solidFill>
                  <a:srgbClr val="0000FF"/>
                </a:solidFill>
              </a:rPr>
            </a:br>
            <a:r>
              <a:rPr lang="en-US" sz="1800" b="1" dirty="0" smtClean="0">
                <a:solidFill>
                  <a:srgbClr val="0000FF"/>
                </a:solidFill>
              </a:rPr>
              <a:t>2004, Pearson/Prentice Hall</a:t>
            </a:r>
            <a:endParaRPr lang="en-US" sz="1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13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"fringe vertices"</a:t>
            </a:r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smtClean="0"/>
              <a:t>Fringe vertices need </a:t>
            </a:r>
            <a:r>
              <a:rPr lang="en-US" dirty="0" smtClean="0"/>
              <a:t>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398477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step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Create an indirect </a:t>
            </a:r>
            <a:r>
              <a:rPr lang="en-US" b="1" dirty="0" err="1" smtClean="0"/>
              <a:t>minheap</a:t>
            </a:r>
            <a:r>
              <a:rPr lang="en-US" b="1" dirty="0"/>
              <a:t>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</a:t>
            </a:r>
            <a:r>
              <a:rPr lang="en-US" i="1" dirty="0" smtClean="0"/>
              <a:t>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9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/>
          </a:bodyPr>
          <a:lstStyle/>
          <a:p>
            <a:r>
              <a:rPr lang="en-US" b="1" dirty="0" smtClean="0"/>
              <a:t>Loop:</a:t>
            </a:r>
          </a:p>
          <a:p>
            <a:pPr lvl="1"/>
            <a:r>
              <a:rPr lang="en-US" dirty="0" smtClean="0"/>
              <a:t>Delete min weight vertex w 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more vertices that are adjacent </a:t>
            </a:r>
            <a:br>
              <a:rPr lang="en-US" dirty="0" smtClean="0"/>
            </a:br>
            <a:r>
              <a:rPr lang="en-US" dirty="0" smtClean="0"/>
              <a:t>to 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9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36236</TotalTime>
  <Words>2176</Words>
  <Application>Microsoft Office PowerPoint</Application>
  <PresentationFormat>On-screen Show (4:3)</PresentationFormat>
  <Paragraphs>353</Paragraphs>
  <Slides>36</Slides>
  <Notes>32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Arial Black</vt:lpstr>
      <vt:lpstr>Calibri</vt:lpstr>
      <vt:lpstr>Consolas</vt:lpstr>
      <vt:lpstr>Courier New</vt:lpstr>
      <vt:lpstr>Symbol</vt:lpstr>
      <vt:lpstr>Tahoma</vt:lpstr>
      <vt:lpstr>Default Design</vt:lpstr>
      <vt:lpstr>PowerPoint Presentation</vt:lpstr>
      <vt:lpstr>Recap: MST lemma</vt:lpstr>
      <vt:lpstr>Recall Kruskal’s algorithm</vt:lpstr>
      <vt:lpstr>Does Kruskal produce a MST?</vt:lpstr>
      <vt:lpstr>Does Prim produce an MST?</vt:lpstr>
      <vt:lpstr>Recap: Prim’s Algorithm for Minimal Spanning Tree</vt:lpstr>
      <vt:lpstr>Main Data Structure for Prim</vt:lpstr>
      <vt:lpstr>Prim detailed algorithm step 1 </vt:lpstr>
      <vt:lpstr>Prim detailed algorithm step 2</vt:lpstr>
      <vt:lpstr>Indirect minheap overview</vt:lpstr>
      <vt:lpstr>Indirect Min Heap methods</vt:lpstr>
      <vt:lpstr>Indirect MinHeap Representation</vt:lpstr>
      <vt:lpstr>MinHeap class, part 1</vt:lpstr>
      <vt:lpstr>MinHeap class, part 2</vt:lpstr>
      <vt:lpstr>MinHeap class, part 3</vt:lpstr>
      <vt:lpstr>MinHeap class, part 4</vt:lpstr>
      <vt:lpstr>Prim Algorithm</vt:lpstr>
      <vt:lpstr>AdjacencyListGraph class</vt:lpstr>
      <vt:lpstr>MinHeap implementation </vt:lpstr>
      <vt:lpstr>MinHeap code part 1</vt:lpstr>
      <vt:lpstr>MinHeap code part 2</vt:lpstr>
      <vt:lpstr>MinHeap code part 3</vt:lpstr>
      <vt:lpstr>Preview: Data Structures for Kruskal</vt:lpstr>
      <vt:lpstr>Example of operations</vt:lpstr>
      <vt:lpstr>Kruskal Algorithm</vt:lpstr>
      <vt:lpstr>Set Representation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790</cp:revision>
  <cp:lastPrinted>2017-07-31T11:38:20Z</cp:lastPrinted>
  <dcterms:modified xsi:type="dcterms:W3CDTF">2017-07-31T11:38:41Z</dcterms:modified>
</cp:coreProperties>
</file>